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914" r:id="rId2"/>
    <p:sldId id="1664" r:id="rId3"/>
    <p:sldId id="1663" r:id="rId4"/>
    <p:sldId id="1577" r:id="rId5"/>
    <p:sldId id="1579" r:id="rId6"/>
    <p:sldId id="1585" r:id="rId7"/>
    <p:sldId id="1586" r:id="rId8"/>
    <p:sldId id="1646" r:id="rId9"/>
    <p:sldId id="1654" r:id="rId10"/>
    <p:sldId id="1609" r:id="rId11"/>
    <p:sldId id="1688" r:id="rId12"/>
    <p:sldId id="1689" r:id="rId13"/>
    <p:sldId id="1690" r:id="rId14"/>
    <p:sldId id="1614" r:id="rId15"/>
    <p:sldId id="1673" r:id="rId16"/>
    <p:sldId id="1681" r:id="rId17"/>
    <p:sldId id="1715" r:id="rId18"/>
    <p:sldId id="1716" r:id="rId19"/>
    <p:sldId id="1732" r:id="rId20"/>
    <p:sldId id="1566" r:id="rId21"/>
  </p:sldIdLst>
  <p:sldSz cx="8099425" cy="52197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728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457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4186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915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364410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837292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310174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783056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0" autoAdjust="0"/>
    <p:restoredTop sz="93400" autoAdjust="0"/>
  </p:normalViewPr>
  <p:slideViewPr>
    <p:cSldViewPr>
      <p:cViewPr varScale="1">
        <p:scale>
          <a:sx n="138" d="100"/>
          <a:sy n="138" d="100"/>
        </p:scale>
        <p:origin x="1260" y="102"/>
      </p:cViewPr>
      <p:guideLst>
        <p:guide orient="horz" pos="1644"/>
        <p:guide pos="25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7/24/2022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7/24/2022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5188" y="720725"/>
            <a:ext cx="55848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1pPr>
    <a:lvl2pPr marL="472882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2pPr>
    <a:lvl3pPr marL="945764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3pPr>
    <a:lvl4pPr marL="1418646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4pPr>
    <a:lvl5pPr marL="1891528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5pPr>
    <a:lvl6pPr marL="2364410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6pPr>
    <a:lvl7pPr marL="2837292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7pPr>
    <a:lvl8pPr marL="3310174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8pPr>
    <a:lvl9pPr marL="3783056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4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9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27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3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85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0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8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2084" y="209036"/>
            <a:ext cx="1822372" cy="44536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4974" y="209036"/>
            <a:ext cx="5332121" cy="44536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82" y="1043943"/>
            <a:ext cx="7424473" cy="342180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29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sz="2294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01" y="3354142"/>
            <a:ext cx="6884512" cy="1036690"/>
          </a:xfrm>
        </p:spPr>
        <p:txBody>
          <a:bodyPr anchor="t"/>
          <a:lstStyle>
            <a:lvl1pPr algn="l">
              <a:defRPr sz="28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01" y="2212337"/>
            <a:ext cx="6884512" cy="1141809"/>
          </a:xfrm>
        </p:spPr>
        <p:txBody>
          <a:bodyPr anchor="b"/>
          <a:lstStyle>
            <a:lvl1pPr marL="0" indent="0">
              <a:buNone/>
              <a:defRPr sz="1434">
                <a:solidFill>
                  <a:schemeClr val="tx1">
                    <a:tint val="75000"/>
                  </a:schemeClr>
                </a:solidFill>
              </a:defRPr>
            </a:lvl1pPr>
            <a:lvl2pPr marL="327743" indent="0">
              <a:buNone/>
              <a:defRPr sz="1290">
                <a:solidFill>
                  <a:schemeClr val="tx1">
                    <a:tint val="75000"/>
                  </a:schemeClr>
                </a:solidFill>
              </a:defRPr>
            </a:lvl2pPr>
            <a:lvl3pPr marL="655487" indent="0">
              <a:buNone/>
              <a:defRPr sz="1147">
                <a:solidFill>
                  <a:schemeClr val="tx1">
                    <a:tint val="75000"/>
                  </a:schemeClr>
                </a:solidFill>
              </a:defRPr>
            </a:lvl3pPr>
            <a:lvl4pPr marL="983231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4pPr>
            <a:lvl5pPr marL="131097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5pPr>
            <a:lvl6pPr marL="1638718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6pPr>
            <a:lvl7pPr marL="1966462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7pPr>
            <a:lvl8pPr marL="229420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8pPr>
            <a:lvl9pPr marL="2621949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486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7209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74" y="753957"/>
            <a:ext cx="3578653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74" y="1275928"/>
            <a:ext cx="3578653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4399" y="753957"/>
            <a:ext cx="3580057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4399" y="1275928"/>
            <a:ext cx="3580057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75" y="207821"/>
            <a:ext cx="2664656" cy="884450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1" y="207824"/>
            <a:ext cx="4527804" cy="4454870"/>
          </a:xfrm>
        </p:spPr>
        <p:txBody>
          <a:bodyPr/>
          <a:lstStyle>
            <a:lvl1pPr>
              <a:defRPr sz="2294"/>
            </a:lvl1pPr>
            <a:lvl2pPr>
              <a:defRPr sz="2008"/>
            </a:lvl2pPr>
            <a:lvl3pPr>
              <a:defRPr sz="1720"/>
            </a:lvl3pPr>
            <a:lvl4pPr>
              <a:defRPr sz="1434"/>
            </a:lvl4pPr>
            <a:lvl5pPr>
              <a:defRPr sz="1434"/>
            </a:lvl5pPr>
            <a:lvl6pPr>
              <a:defRPr sz="1434"/>
            </a:lvl6pPr>
            <a:lvl7pPr>
              <a:defRPr sz="1434"/>
            </a:lvl7pPr>
            <a:lvl8pPr>
              <a:defRPr sz="1434"/>
            </a:lvl8pPr>
            <a:lvl9pPr>
              <a:defRPr sz="14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75" y="1092274"/>
            <a:ext cx="2664656" cy="357042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45" y="3653795"/>
            <a:ext cx="4859655" cy="431351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7545" y="466390"/>
            <a:ext cx="4859655" cy="3131820"/>
          </a:xfrm>
        </p:spPr>
        <p:txBody>
          <a:bodyPr rtlCol="0">
            <a:normAutofit/>
          </a:bodyPr>
          <a:lstStyle>
            <a:lvl1pPr marL="0" indent="0">
              <a:buNone/>
              <a:defRPr sz="2294"/>
            </a:lvl1pPr>
            <a:lvl2pPr marL="327743" indent="0">
              <a:buNone/>
              <a:defRPr sz="2008"/>
            </a:lvl2pPr>
            <a:lvl3pPr marL="655487" indent="0">
              <a:buNone/>
              <a:defRPr sz="1720"/>
            </a:lvl3pPr>
            <a:lvl4pPr marL="983231" indent="0">
              <a:buNone/>
              <a:defRPr sz="1434"/>
            </a:lvl4pPr>
            <a:lvl5pPr marL="1310975" indent="0">
              <a:buNone/>
              <a:defRPr sz="1434"/>
            </a:lvl5pPr>
            <a:lvl6pPr marL="1638718" indent="0">
              <a:buNone/>
              <a:defRPr sz="1434"/>
            </a:lvl6pPr>
            <a:lvl7pPr marL="1966462" indent="0">
              <a:buNone/>
              <a:defRPr sz="1434"/>
            </a:lvl7pPr>
            <a:lvl8pPr marL="2294205" indent="0">
              <a:buNone/>
              <a:defRPr sz="1434"/>
            </a:lvl8pPr>
            <a:lvl9pPr marL="2621949" indent="0">
              <a:buNone/>
              <a:defRPr sz="1434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7545" y="4085143"/>
            <a:ext cx="4859655" cy="61259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973" y="209031"/>
            <a:ext cx="7289484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4973" y="1217931"/>
            <a:ext cx="7289484" cy="34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973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305" y="4837894"/>
            <a:ext cx="256481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4588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1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5pPr>
      <a:lvl6pPr marL="327743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6pPr>
      <a:lvl7pPr marL="655487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7pPr>
      <a:lvl8pPr marL="983231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8pPr>
      <a:lvl9pPr marL="1310975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9pPr>
    </p:titleStyle>
    <p:bodyStyle>
      <a:lvl1pPr marL="245808" indent="-24580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94" kern="1200">
          <a:solidFill>
            <a:schemeClr val="tx1"/>
          </a:solidFill>
          <a:latin typeface="+mn-lt"/>
          <a:ea typeface="+mn-ea"/>
          <a:cs typeface="+mn-cs"/>
        </a:defRPr>
      </a:lvl1pPr>
      <a:lvl2pPr marL="532584" indent="-20484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8" kern="1200">
          <a:solidFill>
            <a:schemeClr val="tx1"/>
          </a:solidFill>
          <a:latin typeface="+mn-lt"/>
          <a:ea typeface="+mn-ea"/>
          <a:cs typeface="+mn-cs"/>
        </a:defRPr>
      </a:lvl2pPr>
      <a:lvl3pPr marL="819359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3pPr>
      <a:lvl4pPr marL="1147103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74846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02590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130334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458077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785821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1pPr>
      <a:lvl2pPr marL="327743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2pPr>
      <a:lvl3pPr marL="655487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3pPr>
      <a:lvl4pPr marL="983231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4pPr>
      <a:lvl5pPr marL="131097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5pPr>
      <a:lvl6pPr marL="1638718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6pPr>
      <a:lvl7pPr marL="1966462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7pPr>
      <a:lvl8pPr marL="229420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8pPr>
      <a:lvl9pPr marL="2621949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continental/maps/east-asia/optical-systems-general.html" TargetMode="External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continental/maps/north-america/optical-systems-general.html" TargetMode="External"/><Relationship Id="rId4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maps/europe/optical-systems-general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reemaps/applicants/optical-systems-general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continental/treemaps/inventors/optical-systems-general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continental/treemaps/city-applicants/tokyo.html" TargetMode="Externa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continental/treemaps/city-inventors/tokyo.html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tech-space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velocity-optical-systems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continental/velocity/optical-systems-general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312" y="532129"/>
            <a:ext cx="7823422" cy="1936229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2581"/>
              </a:spcAft>
            </a:pPr>
            <a:r>
              <a:rPr lang="en-US" sz="5000" b="1" cap="small" dirty="0">
                <a:cs typeface="Helvetica" pitchFamily="34" charset="0"/>
              </a:rPr>
              <a:t>Eco-systems </a:t>
            </a:r>
            <a:br>
              <a:rPr lang="en-US" sz="5000" b="1" cap="small" dirty="0">
                <a:cs typeface="Helvetica" pitchFamily="34" charset="0"/>
              </a:rPr>
            </a:br>
            <a:r>
              <a:rPr lang="en-US" sz="5000" b="1" cap="small" dirty="0">
                <a:cs typeface="Helvetica" pitchFamily="34" charset="0"/>
              </a:rPr>
              <a:t>mapping</a:t>
            </a:r>
            <a:endParaRPr lang="nl-NL" sz="500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6F45-9434-41D4-86D5-6EBF6BBC3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84040"/>
            <a:ext cx="2621686" cy="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World urban ecosystems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34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systems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(#7)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51DF897D-082A-43A9-8A65-57C9DAE6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6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35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systems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(#5)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(#18)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AB1FEE06-2072-4C58-8018-515C30FF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1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36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systems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Eindhoven (#31)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3516312" y="2303879"/>
            <a:ext cx="381000" cy="61194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859212" y="217977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(#28)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08335" cy="5337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6A502C6-5C53-4473-9099-6B3BEA622925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(#15)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C5F1A2-770D-4317-B556-6C7E43D0EA05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(#22)</a:t>
            </a:r>
          </a:p>
        </p:txBody>
      </p:sp>
      <p:pic>
        <p:nvPicPr>
          <p:cNvPr id="31" name="Picture 2">
            <a:hlinkClick r:id="rId6"/>
            <a:extLst>
              <a:ext uri="{FF2B5EF4-FFF2-40B4-BE49-F238E27FC236}">
                <a16:creationId xmlns:a16="http://schemas.microsoft.com/office/drawing/2014/main" id="{246BFA46-B912-44AA-BC83-4FF05050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organizations &amp; inventors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4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0D058E-C8D6-4A6F-9677-6FF20C54C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D8D4D15E-81A6-43A3-A9B4-67600483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3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Optical systems (general)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8B8F0E-5E6B-4EAD-8E89-F41D3DC05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6165836" cy="3904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C86C6A-2D79-4B48-9B5C-C7B509BBD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557" y="814089"/>
            <a:ext cx="1435507" cy="3696018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90CD2858-31DF-42D8-B96C-71C5C8AB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3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j-lt"/>
              </a:rPr>
              <a:t>Key organizations &amp; inventor</a:t>
            </a:r>
            <a:r>
              <a:rPr lang="fr-BE" sz="3600" dirty="0">
                <a:latin typeface="+mj-lt"/>
              </a:rPr>
              <a:t>s                    in urban ecosystems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9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Applicants – Tokyo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552BBA-E4C4-4F51-A341-CDFEC87408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38" b="6721"/>
          <a:stretch/>
        </p:blipFill>
        <p:spPr>
          <a:xfrm>
            <a:off x="0" y="628649"/>
            <a:ext cx="8099425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01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Inventors – Paris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16FE6-3155-4EE8-8100-8A01BF4A5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123" b="5301"/>
          <a:stretch/>
        </p:blipFill>
        <p:spPr>
          <a:xfrm>
            <a:off x="0" y="4210050"/>
            <a:ext cx="8099425" cy="436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16763-A221-41A3-9ED5-0410CD0F24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60" b="6567"/>
          <a:stretch/>
        </p:blipFill>
        <p:spPr>
          <a:xfrm>
            <a:off x="0" y="603407"/>
            <a:ext cx="8099425" cy="3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three pillars of corporate innovation strategy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0996" y="6734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228BE9-EE8E-4C4E-A9B1-E7C16C449ADB}"/>
              </a:ext>
            </a:extLst>
          </p:cNvPr>
          <p:cNvCxnSpPr>
            <a:cxnSpLocks/>
          </p:cNvCxnSpPr>
          <p:nvPr/>
        </p:nvCxnSpPr>
        <p:spPr>
          <a:xfrm flipV="1">
            <a:off x="2062316" y="1779223"/>
            <a:ext cx="2007831" cy="2139679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0C754-7C64-4E21-A028-D8983937FA8E}"/>
              </a:ext>
            </a:extLst>
          </p:cNvPr>
          <p:cNvCxnSpPr>
            <a:cxnSpLocks/>
          </p:cNvCxnSpPr>
          <p:nvPr/>
        </p:nvCxnSpPr>
        <p:spPr>
          <a:xfrm flipH="1" flipV="1">
            <a:off x="4121004" y="1664132"/>
            <a:ext cx="1954356" cy="2416565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754137-A77B-465C-A48C-5230E13CD659}"/>
              </a:ext>
            </a:extLst>
          </p:cNvPr>
          <p:cNvCxnSpPr>
            <a:cxnSpLocks/>
          </p:cNvCxnSpPr>
          <p:nvPr/>
        </p:nvCxnSpPr>
        <p:spPr>
          <a:xfrm>
            <a:off x="2062316" y="3981450"/>
            <a:ext cx="4015663" cy="0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C8AF82-C3E1-4688-96D5-2466637C517D}"/>
              </a:ext>
            </a:extLst>
          </p:cNvPr>
          <p:cNvSpPr>
            <a:spLocks noChangeAspect="1"/>
          </p:cNvSpPr>
          <p:nvPr/>
        </p:nvSpPr>
        <p:spPr>
          <a:xfrm>
            <a:off x="3441880" y="1122338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1AB8E-044E-4742-8E98-01E931A4BFC2}"/>
              </a:ext>
            </a:extLst>
          </p:cNvPr>
          <p:cNvSpPr>
            <a:spLocks noChangeAspect="1"/>
          </p:cNvSpPr>
          <p:nvPr/>
        </p:nvSpPr>
        <p:spPr>
          <a:xfrm>
            <a:off x="1363191" y="3264770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51CA78-5CBB-402E-9CA3-03D7026FF717}"/>
              </a:ext>
            </a:extLst>
          </p:cNvPr>
          <p:cNvSpPr>
            <a:spLocks noChangeAspect="1"/>
          </p:cNvSpPr>
          <p:nvPr/>
        </p:nvSpPr>
        <p:spPr>
          <a:xfrm>
            <a:off x="5509129" y="3282322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3FF4E-09ED-40BC-8CB0-3898B1C6129D}"/>
              </a:ext>
            </a:extLst>
          </p:cNvPr>
          <p:cNvSpPr txBox="1"/>
          <p:nvPr/>
        </p:nvSpPr>
        <p:spPr>
          <a:xfrm>
            <a:off x="1308282" y="3534678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C54B9-5315-4658-8141-815636109CC6}"/>
              </a:ext>
            </a:extLst>
          </p:cNvPr>
          <p:cNvSpPr txBox="1"/>
          <p:nvPr/>
        </p:nvSpPr>
        <p:spPr>
          <a:xfrm>
            <a:off x="3386970" y="1325016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F8D1D-76BA-40BC-84BD-5156BB3FEA04}"/>
              </a:ext>
            </a:extLst>
          </p:cNvPr>
          <p:cNvSpPr txBox="1"/>
          <p:nvPr/>
        </p:nvSpPr>
        <p:spPr>
          <a:xfrm>
            <a:off x="5484474" y="3436267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 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31A8F-6A04-4095-B83F-30EE40B5AC73}"/>
              </a:ext>
            </a:extLst>
          </p:cNvPr>
          <p:cNvSpPr txBox="1"/>
          <p:nvPr/>
        </p:nvSpPr>
        <p:spPr>
          <a:xfrm>
            <a:off x="2768715" y="2720564"/>
            <a:ext cx="27823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 Strategy</a:t>
            </a:r>
            <a:endParaRPr lang="nl-NL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D7903-B9D8-4C8D-8C04-798B334994A2}"/>
              </a:ext>
            </a:extLst>
          </p:cNvPr>
          <p:cNvSpPr txBox="1"/>
          <p:nvPr/>
        </p:nvSpPr>
        <p:spPr>
          <a:xfrm>
            <a:off x="1527588" y="807707"/>
            <a:ext cx="511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ACCC0-72FC-4F74-9913-A405CBED2022}"/>
              </a:ext>
            </a:extLst>
          </p:cNvPr>
          <p:cNvSpPr txBox="1"/>
          <p:nvPr/>
        </p:nvSpPr>
        <p:spPr>
          <a:xfrm>
            <a:off x="-33712" y="2842942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Where to locate innovation activities?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043172-EE74-46DD-ACE0-9924A9E95483}"/>
              </a:ext>
            </a:extLst>
          </p:cNvPr>
          <p:cNvSpPr txBox="1"/>
          <p:nvPr/>
        </p:nvSpPr>
        <p:spPr>
          <a:xfrm>
            <a:off x="5975624" y="2930065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</p:spTree>
    <p:extLst>
      <p:ext uri="{BB962C8B-B14F-4D97-AF65-F5344CB8AC3E}">
        <p14:creationId xmlns:p14="http://schemas.microsoft.com/office/powerpoint/2010/main" val="118261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pPr defTabSz="655487">
              <a:defRPr/>
            </a:pPr>
            <a:endParaRPr lang="nl-NL" sz="1290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E486A-5B77-4958-9421-2C2F9D262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0050"/>
            <a:ext cx="4250108" cy="14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2">
            <a:extLst>
              <a:ext uri="{FF2B5EF4-FFF2-40B4-BE49-F238E27FC236}">
                <a16:creationId xmlns:a16="http://schemas.microsoft.com/office/drawing/2014/main" id="{4588DBF1-DAF8-43CE-96FD-CF7BB1BDCFD8}"/>
              </a:ext>
            </a:extLst>
          </p:cNvPr>
          <p:cNvSpPr txBox="1">
            <a:spLocks/>
          </p:cNvSpPr>
          <p:nvPr/>
        </p:nvSpPr>
        <p:spPr bwMode="auto">
          <a:xfrm>
            <a:off x="3770451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strategic challenges to data solutions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640435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4759A7-55AB-44CB-86F0-87710B733A0A}"/>
              </a:ext>
            </a:extLst>
          </p:cNvPr>
          <p:cNvSpPr txBox="1"/>
          <p:nvPr/>
        </p:nvSpPr>
        <p:spPr>
          <a:xfrm>
            <a:off x="-85352" y="1406185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Strategic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challenge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25D6D-2F20-4764-B8C0-9684C42A010A}"/>
              </a:ext>
            </a:extLst>
          </p:cNvPr>
          <p:cNvSpPr txBox="1"/>
          <p:nvPr/>
        </p:nvSpPr>
        <p:spPr>
          <a:xfrm>
            <a:off x="1667249" y="926854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49839296-9568-400B-A567-00066E8673D1}"/>
              </a:ext>
            </a:extLst>
          </p:cNvPr>
          <p:cNvSpPr txBox="1">
            <a:spLocks/>
          </p:cNvSpPr>
          <p:nvPr/>
        </p:nvSpPr>
        <p:spPr bwMode="auto">
          <a:xfrm>
            <a:off x="1667249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E9DD82-5220-4DCC-B401-44A9792E4EEB}"/>
              </a:ext>
            </a:extLst>
          </p:cNvPr>
          <p:cNvSpPr txBox="1"/>
          <p:nvPr/>
        </p:nvSpPr>
        <p:spPr>
          <a:xfrm>
            <a:off x="3770451" y="931647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WHERE?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5250C-32D4-4D44-8658-1C6913FCB01D}"/>
              </a:ext>
            </a:extLst>
          </p:cNvPr>
          <p:cNvSpPr txBox="1"/>
          <p:nvPr/>
        </p:nvSpPr>
        <p:spPr>
          <a:xfrm>
            <a:off x="5873653" y="924112"/>
            <a:ext cx="195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0339-C05A-477E-B323-7377F9F22E3D}"/>
              </a:ext>
            </a:extLst>
          </p:cNvPr>
          <p:cNvSpPr txBox="1"/>
          <p:nvPr/>
        </p:nvSpPr>
        <p:spPr>
          <a:xfrm>
            <a:off x="1650455" y="1358294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5E3622-AFF3-46BA-B602-53204D0CF3B2}"/>
              </a:ext>
            </a:extLst>
          </p:cNvPr>
          <p:cNvSpPr txBox="1"/>
          <p:nvPr/>
        </p:nvSpPr>
        <p:spPr>
          <a:xfrm>
            <a:off x="-85352" y="219780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Level of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analysis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57F43-FC6D-4204-9929-204ED7FF49DF}"/>
              </a:ext>
            </a:extLst>
          </p:cNvPr>
          <p:cNvSpPr txBox="1"/>
          <p:nvPr/>
        </p:nvSpPr>
        <p:spPr>
          <a:xfrm>
            <a:off x="6080952" y="2291881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Actor        ecosystems 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D32885-29EB-4481-949D-904BCF9C8116}"/>
              </a:ext>
            </a:extLst>
          </p:cNvPr>
          <p:cNvSpPr txBox="1"/>
          <p:nvPr/>
        </p:nvSpPr>
        <p:spPr>
          <a:xfrm>
            <a:off x="6072221" y="3101538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Patent counts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Patent shares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382936-4523-4409-A84F-8464CAF90CB2}"/>
              </a:ext>
            </a:extLst>
          </p:cNvPr>
          <p:cNvSpPr txBox="1"/>
          <p:nvPr/>
        </p:nvSpPr>
        <p:spPr>
          <a:xfrm>
            <a:off x="-62817" y="2982651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Key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metrics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B33A15-AEAB-472F-B6E4-0BFE23A5C2A4}"/>
              </a:ext>
            </a:extLst>
          </p:cNvPr>
          <p:cNvSpPr txBox="1"/>
          <p:nvPr/>
        </p:nvSpPr>
        <p:spPr>
          <a:xfrm>
            <a:off x="-85352" y="374296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Business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decisions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1B25A55D-D26E-4B9A-942C-2EF8F323B9EC}"/>
              </a:ext>
            </a:extLst>
          </p:cNvPr>
          <p:cNvSpPr txBox="1">
            <a:spLocks/>
          </p:cNvSpPr>
          <p:nvPr/>
        </p:nvSpPr>
        <p:spPr bwMode="auto">
          <a:xfrm>
            <a:off x="5878684" y="136672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560E1-1BB2-484E-8BEE-15FD1B5199F7}"/>
              </a:ext>
            </a:extLst>
          </p:cNvPr>
          <p:cNvSpPr txBox="1"/>
          <p:nvPr/>
        </p:nvSpPr>
        <p:spPr>
          <a:xfrm>
            <a:off x="5895478" y="1451434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68AFF440-D78E-4B69-93EC-2B72EB9D13A5}"/>
              </a:ext>
            </a:extLst>
          </p:cNvPr>
          <p:cNvSpPr txBox="1">
            <a:spLocks/>
          </p:cNvSpPr>
          <p:nvPr/>
        </p:nvSpPr>
        <p:spPr bwMode="auto">
          <a:xfrm>
            <a:off x="3770451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5" name="Title 2">
            <a:extLst>
              <a:ext uri="{FF2B5EF4-FFF2-40B4-BE49-F238E27FC236}">
                <a16:creationId xmlns:a16="http://schemas.microsoft.com/office/drawing/2014/main" id="{776173F6-32D9-47AA-8951-A0475D4F6E6D}"/>
              </a:ext>
            </a:extLst>
          </p:cNvPr>
          <p:cNvSpPr txBox="1">
            <a:spLocks/>
          </p:cNvSpPr>
          <p:nvPr/>
        </p:nvSpPr>
        <p:spPr bwMode="auto">
          <a:xfrm>
            <a:off x="1667249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6" name="Title 2">
            <a:extLst>
              <a:ext uri="{FF2B5EF4-FFF2-40B4-BE49-F238E27FC236}">
                <a16:creationId xmlns:a16="http://schemas.microsoft.com/office/drawing/2014/main" id="{A1A4D702-9C87-44DD-8EF6-9BC838CE5686}"/>
              </a:ext>
            </a:extLst>
          </p:cNvPr>
          <p:cNvSpPr txBox="1">
            <a:spLocks/>
          </p:cNvSpPr>
          <p:nvPr/>
        </p:nvSpPr>
        <p:spPr bwMode="auto">
          <a:xfrm>
            <a:off x="5878684" y="2167068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500EE6A4-6C8B-4E7C-876E-1C85369A7F7C}"/>
              </a:ext>
            </a:extLst>
          </p:cNvPr>
          <p:cNvSpPr txBox="1">
            <a:spLocks/>
          </p:cNvSpPr>
          <p:nvPr/>
        </p:nvSpPr>
        <p:spPr bwMode="auto">
          <a:xfrm>
            <a:off x="3770451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98500FBC-A9C5-4C52-8078-6C5E46A86CBA}"/>
              </a:ext>
            </a:extLst>
          </p:cNvPr>
          <p:cNvSpPr txBox="1">
            <a:spLocks/>
          </p:cNvSpPr>
          <p:nvPr/>
        </p:nvSpPr>
        <p:spPr bwMode="auto">
          <a:xfrm>
            <a:off x="1667249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B7461847-9AE0-4CA0-A29C-6E830729D1AC}"/>
              </a:ext>
            </a:extLst>
          </p:cNvPr>
          <p:cNvSpPr txBox="1">
            <a:spLocks/>
          </p:cNvSpPr>
          <p:nvPr/>
        </p:nvSpPr>
        <p:spPr bwMode="auto">
          <a:xfrm>
            <a:off x="5878684" y="2946919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0" name="Title 2">
            <a:extLst>
              <a:ext uri="{FF2B5EF4-FFF2-40B4-BE49-F238E27FC236}">
                <a16:creationId xmlns:a16="http://schemas.microsoft.com/office/drawing/2014/main" id="{409EDB98-8D92-4265-AF76-88E5B94AE63B}"/>
              </a:ext>
            </a:extLst>
          </p:cNvPr>
          <p:cNvSpPr txBox="1">
            <a:spLocks/>
          </p:cNvSpPr>
          <p:nvPr/>
        </p:nvSpPr>
        <p:spPr bwMode="auto">
          <a:xfrm>
            <a:off x="3772569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1" name="Title 2">
            <a:extLst>
              <a:ext uri="{FF2B5EF4-FFF2-40B4-BE49-F238E27FC236}">
                <a16:creationId xmlns:a16="http://schemas.microsoft.com/office/drawing/2014/main" id="{305CD02E-E54F-41AE-9514-BA513E26AE90}"/>
              </a:ext>
            </a:extLst>
          </p:cNvPr>
          <p:cNvSpPr txBox="1">
            <a:spLocks/>
          </p:cNvSpPr>
          <p:nvPr/>
        </p:nvSpPr>
        <p:spPr bwMode="auto">
          <a:xfrm>
            <a:off x="1669367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73BDF9D9-BA54-4FA6-8D91-4C88B0458AC4}"/>
              </a:ext>
            </a:extLst>
          </p:cNvPr>
          <p:cNvSpPr txBox="1">
            <a:spLocks/>
          </p:cNvSpPr>
          <p:nvPr/>
        </p:nvSpPr>
        <p:spPr bwMode="auto">
          <a:xfrm>
            <a:off x="5880802" y="372676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96251A-4696-4493-8FFA-94C504FD5BA7}"/>
              </a:ext>
            </a:extLst>
          </p:cNvPr>
          <p:cNvSpPr txBox="1"/>
          <p:nvPr/>
        </p:nvSpPr>
        <p:spPr>
          <a:xfrm>
            <a:off x="3772569" y="1358294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effectLst/>
              </a:rPr>
              <a:t>Where to locate innovation activities?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9A6B84-44CC-4509-9DA2-BEB47D4E22DB}"/>
              </a:ext>
            </a:extLst>
          </p:cNvPr>
          <p:cNvSpPr txBox="1"/>
          <p:nvPr/>
        </p:nvSpPr>
        <p:spPr>
          <a:xfrm>
            <a:off x="166423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Technological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F190A97-1D8C-4854-9120-8C3FFB89B4FB}"/>
              </a:ext>
            </a:extLst>
          </p:cNvPr>
          <p:cNvSpPr txBox="1"/>
          <p:nvPr/>
        </p:nvSpPr>
        <p:spPr>
          <a:xfrm>
            <a:off x="3785279" y="2248367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Urban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CB3CE3-89FC-4CFA-AB3D-806566CBF702}"/>
              </a:ext>
            </a:extLst>
          </p:cNvPr>
          <p:cNvSpPr txBox="1"/>
          <p:nvPr/>
        </p:nvSpPr>
        <p:spPr>
          <a:xfrm>
            <a:off x="586490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Actor 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2C7AF8-3D46-4FB8-A8C7-14A92FCE7497}"/>
              </a:ext>
            </a:extLst>
          </p:cNvPr>
          <p:cNvSpPr txBox="1"/>
          <p:nvPr/>
        </p:nvSpPr>
        <p:spPr>
          <a:xfrm>
            <a:off x="1664235" y="2927731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Classification Velocity   Relatedness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C81F2B-D170-40A3-AE38-49F251AF1398}"/>
              </a:ext>
            </a:extLst>
          </p:cNvPr>
          <p:cNvSpPr txBox="1"/>
          <p:nvPr/>
        </p:nvSpPr>
        <p:spPr>
          <a:xfrm>
            <a:off x="3764569" y="2934638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Relatedness density Comp. Advantages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23FDAE-681A-4A69-928C-5CE2947ABFD5}"/>
              </a:ext>
            </a:extLst>
          </p:cNvPr>
          <p:cNvSpPr txBox="1"/>
          <p:nvPr/>
        </p:nvSpPr>
        <p:spPr>
          <a:xfrm>
            <a:off x="5883716" y="300385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  Patent shares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575794-5027-4D1C-9B48-A17C760C709D}"/>
              </a:ext>
            </a:extLst>
          </p:cNvPr>
          <p:cNvSpPr txBox="1"/>
          <p:nvPr/>
        </p:nvSpPr>
        <p:spPr>
          <a:xfrm>
            <a:off x="1664236" y="3719113"/>
            <a:ext cx="1992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R&amp;D investments 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Tech d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iversification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New use cases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8B3A0-29F6-47F9-B031-6E2F299C5444}"/>
              </a:ext>
            </a:extLst>
          </p:cNvPr>
          <p:cNvSpPr txBox="1"/>
          <p:nvPr/>
        </p:nvSpPr>
        <p:spPr>
          <a:xfrm>
            <a:off x="3916819" y="3699645"/>
            <a:ext cx="1729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Spatial scouting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Set-up incubators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Locate R&amp;D labs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508350-54F6-4012-90AB-DC3AC8B8BF99}"/>
              </a:ext>
            </a:extLst>
          </p:cNvPr>
          <p:cNvSpPr txBox="1"/>
          <p:nvPr/>
        </p:nvSpPr>
        <p:spPr>
          <a:xfrm>
            <a:off x="5873653" y="3689647"/>
            <a:ext cx="20030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Collaborations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M&amp;As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Talent a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cquisitions</a:t>
            </a: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4" name="Content Placeholder 1">
            <a:extLst>
              <a:ext uri="{FF2B5EF4-FFF2-40B4-BE49-F238E27FC236}">
                <a16:creationId xmlns:a16="http://schemas.microsoft.com/office/drawing/2014/main" id="{BCFDEF82-6135-47A2-B729-DEFF9B68B54E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B17D9-901E-45C3-97C6-440A40A96E04}"/>
              </a:ext>
            </a:extLst>
          </p:cNvPr>
          <p:cNvSpPr/>
          <p:nvPr/>
        </p:nvSpPr>
        <p:spPr>
          <a:xfrm>
            <a:off x="199014" y="1366722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986A1DB-5E14-4E5B-A6A7-2808FD518047}"/>
              </a:ext>
            </a:extLst>
          </p:cNvPr>
          <p:cNvSpPr/>
          <p:nvPr/>
        </p:nvSpPr>
        <p:spPr>
          <a:xfrm>
            <a:off x="199014" y="2158345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1A5022F-035E-46E2-ADAB-BC2D39BBE08C}"/>
              </a:ext>
            </a:extLst>
          </p:cNvPr>
          <p:cNvSpPr/>
          <p:nvPr/>
        </p:nvSpPr>
        <p:spPr>
          <a:xfrm>
            <a:off x="199014" y="2946919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EA02F7-41CC-479F-A6EB-791F3DABEB69}"/>
              </a:ext>
            </a:extLst>
          </p:cNvPr>
          <p:cNvSpPr/>
          <p:nvPr/>
        </p:nvSpPr>
        <p:spPr>
          <a:xfrm>
            <a:off x="209393" y="3723234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1963BE-1B00-41F8-BCB5-0477C31A9EE0}"/>
              </a:ext>
            </a:extLst>
          </p:cNvPr>
          <p:cNvSpPr/>
          <p:nvPr/>
        </p:nvSpPr>
        <p:spPr>
          <a:xfrm>
            <a:off x="1664235" y="893180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5254B5-12FD-4903-A384-363F40654649}"/>
              </a:ext>
            </a:extLst>
          </p:cNvPr>
          <p:cNvSpPr/>
          <p:nvPr/>
        </p:nvSpPr>
        <p:spPr>
          <a:xfrm>
            <a:off x="3783729" y="893427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5052A2-7BCF-4F95-8508-6D7159787B0B}"/>
              </a:ext>
            </a:extLst>
          </p:cNvPr>
          <p:cNvSpPr/>
          <p:nvPr/>
        </p:nvSpPr>
        <p:spPr>
          <a:xfrm>
            <a:off x="5876427" y="875433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57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large patent datasets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7732" y="6481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14252-0777-4E85-81CC-B09E71210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9"/>
          <a:stretch/>
        </p:blipFill>
        <p:spPr>
          <a:xfrm>
            <a:off x="2214759" y="782050"/>
            <a:ext cx="3736041" cy="346372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4FFEA08-F038-4F16-8373-FE7DB1B6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06" y="1251002"/>
            <a:ext cx="1600202" cy="71287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Precise geolocation of the place of knowledge production based on inventors home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adresses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1CD9-84B9-4CC6-B97C-EEA73B4F6160}"/>
              </a:ext>
            </a:extLst>
          </p:cNvPr>
          <p:cNvSpPr/>
          <p:nvPr/>
        </p:nvSpPr>
        <p:spPr>
          <a:xfrm>
            <a:off x="206706" y="1261011"/>
            <a:ext cx="1600202" cy="684716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53213-DDFC-4B4D-81AF-5A1AFAFA7648}"/>
              </a:ext>
            </a:extLst>
          </p:cNvPr>
          <p:cNvCxnSpPr>
            <a:cxnSpLocks/>
          </p:cNvCxnSpPr>
          <p:nvPr/>
        </p:nvCxnSpPr>
        <p:spPr>
          <a:xfrm>
            <a:off x="1806908" y="1618250"/>
            <a:ext cx="914398" cy="1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4C560A3-1F68-4040-802B-F3F66164501F}"/>
              </a:ext>
            </a:extLst>
          </p:cNvPr>
          <p:cNvSpPr txBox="1">
            <a:spLocks/>
          </p:cNvSpPr>
          <p:nvPr/>
        </p:nvSpPr>
        <p:spPr bwMode="auto">
          <a:xfrm>
            <a:off x="159968" y="3144886"/>
            <a:ext cx="1751797" cy="53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Specific classification in one of the 250,000 different technological category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4BD668-EAF0-4DD6-B343-98A8FA5338CF}"/>
              </a:ext>
            </a:extLst>
          </p:cNvPr>
          <p:cNvSpPr/>
          <p:nvPr/>
        </p:nvSpPr>
        <p:spPr>
          <a:xfrm>
            <a:off x="159968" y="3153111"/>
            <a:ext cx="1751797" cy="5335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B6213E-5B0E-4432-BA65-3CDC77BE99ED}"/>
              </a:ext>
            </a:extLst>
          </p:cNvPr>
          <p:cNvCxnSpPr>
            <a:cxnSpLocks/>
          </p:cNvCxnSpPr>
          <p:nvPr/>
        </p:nvCxnSpPr>
        <p:spPr>
          <a:xfrm flipV="1">
            <a:off x="1916112" y="3411659"/>
            <a:ext cx="347995" cy="8226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940F80B-55FF-4A07-AE94-8415E0BC1087}"/>
              </a:ext>
            </a:extLst>
          </p:cNvPr>
          <p:cNvSpPr txBox="1">
            <a:spLocks/>
          </p:cNvSpPr>
          <p:nvPr/>
        </p:nvSpPr>
        <p:spPr bwMode="auto">
          <a:xfrm>
            <a:off x="6253793" y="862891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fr-BE" sz="1000" dirty="0">
                <a:latin typeface="Arial" panose="020B0604020202020204" pitchFamily="34" charset="0"/>
                <a:cs typeface="Arial" panose="020B0604020202020204" pitchFamily="34" charset="0"/>
              </a:rPr>
              <a:t>Publication date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625E-6F9B-41CD-B039-D78F074E8C8E}"/>
              </a:ext>
            </a:extLst>
          </p:cNvPr>
          <p:cNvSpPr/>
          <p:nvPr/>
        </p:nvSpPr>
        <p:spPr>
          <a:xfrm>
            <a:off x="6232882" y="862891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E52C07-A334-40D5-BC8A-E854377A0A5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917732" y="972128"/>
            <a:ext cx="31515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9869E8D-20D5-49EF-A6B5-904C5B11ABA4}"/>
              </a:ext>
            </a:extLst>
          </p:cNvPr>
          <p:cNvSpPr txBox="1">
            <a:spLocks/>
          </p:cNvSpPr>
          <p:nvPr/>
        </p:nvSpPr>
        <p:spPr bwMode="auto">
          <a:xfrm>
            <a:off x="6224068" y="2188584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Citations to other patents</a:t>
            </a: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64C796B-142A-4760-B2F8-30AA3EDF71A8}"/>
              </a:ext>
            </a:extLst>
          </p:cNvPr>
          <p:cNvSpPr txBox="1">
            <a:spLocks/>
          </p:cNvSpPr>
          <p:nvPr/>
        </p:nvSpPr>
        <p:spPr bwMode="auto">
          <a:xfrm>
            <a:off x="5950799" y="2612224"/>
            <a:ext cx="1946141" cy="51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 to non-patent literature (scientific publications, reports)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12556054-064B-4471-8B4D-67A2174DD7E6}"/>
              </a:ext>
            </a:extLst>
          </p:cNvPr>
          <p:cNvSpPr txBox="1">
            <a:spLocks/>
          </p:cNvSpPr>
          <p:nvPr/>
        </p:nvSpPr>
        <p:spPr bwMode="auto">
          <a:xfrm>
            <a:off x="6209030" y="3633636"/>
            <a:ext cx="1041082" cy="45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Summary + </a:t>
            </a:r>
          </a:p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ECB69-6FFC-4082-8A2A-BD7F79FE7C49}"/>
              </a:ext>
            </a:extLst>
          </p:cNvPr>
          <p:cNvSpPr/>
          <p:nvPr/>
        </p:nvSpPr>
        <p:spPr>
          <a:xfrm>
            <a:off x="6209030" y="2185322"/>
            <a:ext cx="1600202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0BFFC8-BCF8-4D8B-8B1B-66002500B92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368950" y="2294559"/>
            <a:ext cx="84008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040E08-68A0-48D9-A9EB-E034AF458DA4}"/>
              </a:ext>
            </a:extLst>
          </p:cNvPr>
          <p:cNvSpPr/>
          <p:nvPr/>
        </p:nvSpPr>
        <p:spPr>
          <a:xfrm>
            <a:off x="5937372" y="2612225"/>
            <a:ext cx="1959568" cy="4293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238DB-B6FF-4A47-804C-67D61EC6528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497512" y="2826899"/>
            <a:ext cx="43986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2414FC-32A2-46DE-979F-871B08299940}"/>
              </a:ext>
            </a:extLst>
          </p:cNvPr>
          <p:cNvSpPr/>
          <p:nvPr/>
        </p:nvSpPr>
        <p:spPr>
          <a:xfrm>
            <a:off x="6209030" y="3630374"/>
            <a:ext cx="1041082" cy="45781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87A8E7-2F3A-4EF1-A63C-9E1EE25640D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950799" y="3859279"/>
            <a:ext cx="25823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F67421C-F282-4E37-82DF-3FD3D67F928F}"/>
              </a:ext>
            </a:extLst>
          </p:cNvPr>
          <p:cNvSpPr txBox="1">
            <a:spLocks/>
          </p:cNvSpPr>
          <p:nvPr/>
        </p:nvSpPr>
        <p:spPr bwMode="auto">
          <a:xfrm>
            <a:off x="465234" y="2491882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Application date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229150-B869-4283-B95C-47018ED6603B}"/>
              </a:ext>
            </a:extLst>
          </p:cNvPr>
          <p:cNvCxnSpPr>
            <a:cxnSpLocks/>
          </p:cNvCxnSpPr>
          <p:nvPr/>
        </p:nvCxnSpPr>
        <p:spPr>
          <a:xfrm>
            <a:off x="1806908" y="2619428"/>
            <a:ext cx="40785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5F2F399-D3B5-42A0-B03C-A7C005AE529F}"/>
              </a:ext>
            </a:extLst>
          </p:cNvPr>
          <p:cNvSpPr/>
          <p:nvPr/>
        </p:nvSpPr>
        <p:spPr>
          <a:xfrm>
            <a:off x="484878" y="2510029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397DAE-9E84-4276-8CD7-291F755C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471750-DF0D-461C-934B-CB30D7E4AD4B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1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F42CB-C0EC-4A1C-BFD5-F7BB508C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85" y="2131576"/>
            <a:ext cx="2476502" cy="251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F6BD-E6A4-42A0-AFCC-981136463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3" b="9663"/>
          <a:stretch/>
        </p:blipFill>
        <p:spPr>
          <a:xfrm>
            <a:off x="102210" y="1370932"/>
            <a:ext cx="4278312" cy="1941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647555" cy="5423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Key information for strategy decision making are made available through high-end interactive data visualizations tools (HTML). Links to the interactive material are launched by 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High-end interactive data visualizations tools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10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84511DE-B85A-4C53-988F-BB771169384C}"/>
              </a:ext>
            </a:extLst>
          </p:cNvPr>
          <p:cNvSpPr txBox="1">
            <a:spLocks/>
          </p:cNvSpPr>
          <p:nvPr/>
        </p:nvSpPr>
        <p:spPr bwMode="auto">
          <a:xfrm>
            <a:off x="4468811" y="1475097"/>
            <a:ext cx="3009901" cy="5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patents produced by a given company/inventor – top candidates for strategic collaborations &amp; hiring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35F1DB-32D8-4B86-86CA-83469323942F}"/>
              </a:ext>
            </a:extLst>
          </p:cNvPr>
          <p:cNvCxnSpPr>
            <a:cxnSpLocks/>
          </p:cNvCxnSpPr>
          <p:nvPr/>
        </p:nvCxnSpPr>
        <p:spPr>
          <a:xfrm>
            <a:off x="4125912" y="1568584"/>
            <a:ext cx="3428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954F2D-BCAA-495E-A6FC-D6697D38E751}"/>
              </a:ext>
            </a:extLst>
          </p:cNvPr>
          <p:cNvSpPr/>
          <p:nvPr/>
        </p:nvSpPr>
        <p:spPr>
          <a:xfrm>
            <a:off x="3828416" y="1370932"/>
            <a:ext cx="297495" cy="334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5F22C1-1EAA-454D-910A-58D69F3CF47D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026701"/>
            <a:ext cx="2971800" cy="1184884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B3DF0-B9B3-4343-8C4F-429311CAE31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154783"/>
            <a:ext cx="1970475" cy="1056802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37144AF5-A445-4294-A1C9-09D72667B3BB}"/>
              </a:ext>
            </a:extLst>
          </p:cNvPr>
          <p:cNvSpPr txBox="1">
            <a:spLocks/>
          </p:cNvSpPr>
          <p:nvPr/>
        </p:nvSpPr>
        <p:spPr bwMode="auto">
          <a:xfrm>
            <a:off x="944734" y="3841605"/>
            <a:ext cx="3104978" cy="73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ecosystems with the highest relatedness density, relative comparative advantage and patent counts – top candidates for location choices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FC85A-E615-49B5-A602-AC6B0CBC6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F4713C-BF2D-4565-99AD-FD9E2ABD438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6EB5E7E2-3C53-42FD-A1C7-64C3C89E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57" y="1062397"/>
            <a:ext cx="258374" cy="3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7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101523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We use a text mining algorithm to identify the patents that corresponds to the 8 strategic domains of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patents in strategic domains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787358"/>
            <a:ext cx="4910514" cy="285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First, Continental experts &amp; Argos delineate the technological landscape and set up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list of key words that characterize the different strategic domains.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Second,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text mining algorithm </a:t>
            </a:r>
            <a:r>
              <a:rPr lang="en-US" sz="1150" dirty="0">
                <a:latin typeface="+mj-lt"/>
              </a:rPr>
              <a:t>searches these key words and their specific association in the text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 documents </a:t>
            </a:r>
            <a:r>
              <a:rPr lang="en-US" sz="1150" dirty="0">
                <a:latin typeface="+mj-lt"/>
              </a:rPr>
              <a:t>as well as in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Cooperative Patent Classification (CPC) nomenclature.</a:t>
            </a:r>
            <a:r>
              <a:rPr lang="en-US" sz="1150" dirty="0">
                <a:latin typeface="+mj-lt"/>
              </a:rPr>
              <a:t> The CPC nomenclature is developed and maintained by the European Patent Office (EPO) and the US Patent and Trademark Office.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algorithm returns a list the specific technological classes are most frequently associated with these key words.   For ‘Screen displays (vehicules)’ for instance, the algorithm returns the class B60K2370/152.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In a third step, all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CPC classes associated by the algorithm with the 8 strategic domains are manually checked </a:t>
            </a:r>
            <a:r>
              <a:rPr lang="en-US" sz="1150" dirty="0">
                <a:latin typeface="+mj-lt"/>
              </a:rPr>
              <a:t>by Continental experts &amp; Argos. </a:t>
            </a:r>
            <a:endParaRPr lang="en-US" sz="115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F2BBF48-539B-44F3-804F-F1F14431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27" y="1657732"/>
            <a:ext cx="2306261" cy="1559380"/>
          </a:xfrm>
          <a:prstGeom prst="rect">
            <a:avLst/>
          </a:prstGeom>
        </p:spPr>
      </p:pic>
      <p:pic>
        <p:nvPicPr>
          <p:cNvPr id="7" name="Picture 2" descr="23,010 imágenes de Head up display - Imágenes, fotos y vectores de stock |  Shutterstock">
            <a:extLst>
              <a:ext uri="{FF2B5EF4-FFF2-40B4-BE49-F238E27FC236}">
                <a16:creationId xmlns:a16="http://schemas.microsoft.com/office/drawing/2014/main" id="{CE0C1BCF-B879-48F5-83FB-066E74E5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0"/>
          <a:stretch/>
        </p:blipFill>
        <p:spPr bwMode="auto">
          <a:xfrm>
            <a:off x="5456169" y="3362504"/>
            <a:ext cx="2071176" cy="11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06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95C55C-F2A3-4588-B470-CA9C4332B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99" t="5385" r="24298" b="4280"/>
          <a:stretch/>
        </p:blipFill>
        <p:spPr>
          <a:xfrm>
            <a:off x="4294031" y="825998"/>
            <a:ext cx="3671768" cy="367245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4724402" cy="7135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The technology space is a representation of the technological links between the different strategic domains (relatedness). 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and relatedness measure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52164" y="1390655"/>
            <a:ext cx="4172319" cy="316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Elements of the TS represent different (sub-) strategic domains 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links between them represents their degree of relatedness</a:t>
            </a:r>
            <a:r>
              <a:rPr lang="en-US" sz="1150" dirty="0">
                <a:latin typeface="+mj-lt"/>
              </a:rPr>
              <a:t>.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degree of relatedness </a:t>
            </a:r>
            <a:r>
              <a:rPr lang="en-US" sz="1150" dirty="0">
                <a:latin typeface="+mj-lt"/>
              </a:rPr>
              <a:t>is measured in 2 steps: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- Count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co-occurrences</a:t>
            </a:r>
            <a:r>
              <a:rPr lang="en-US" sz="1150" dirty="0">
                <a:latin typeface="+mj-lt"/>
              </a:rPr>
              <a:t> of 2 domains in the same patent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-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Normalization</a:t>
            </a:r>
            <a:r>
              <a:rPr lang="en-US" sz="1150" dirty="0">
                <a:latin typeface="+mj-lt"/>
              </a:rPr>
              <a:t> of theses cooccurrences using the cosine index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exploration of the technology space allows to understand the links between technologies and the way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knowledge recombines into new inventions</a:t>
            </a:r>
            <a:r>
              <a:rPr lang="en-US" sz="1150" dirty="0">
                <a:latin typeface="+mj-lt"/>
              </a:rPr>
              <a:t>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metrics are the building blocks of recommendation systems predicting new location hubs or company’s diversification potential in different domains. </a:t>
            </a:r>
            <a:endParaRPr lang="fr-FR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hlinkClick r:id="rId6"/>
            <a:extLst>
              <a:ext uri="{FF2B5EF4-FFF2-40B4-BE49-F238E27FC236}">
                <a16:creationId xmlns:a16="http://schemas.microsoft.com/office/drawing/2014/main" id="{58A51DD1-BDF7-4EF2-85D0-B6B0D5E9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CEE610A-9C21-470A-8C59-811F6B54E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0" b="14877"/>
          <a:stretch/>
        </p:blipFill>
        <p:spPr>
          <a:xfrm>
            <a:off x="0" y="857253"/>
            <a:ext cx="8099425" cy="3352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4BACA-DBFE-4843-AFB9-79E056582066}"/>
              </a:ext>
            </a:extLst>
          </p:cNvPr>
          <p:cNvSpPr txBox="1"/>
          <p:nvPr/>
        </p:nvSpPr>
        <p:spPr>
          <a:xfrm>
            <a:off x="6830141" y="646375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+236% </a:t>
            </a:r>
            <a:endParaRPr lang="nl-NL" sz="1400" b="1" dirty="0"/>
          </a:p>
        </p:txBody>
      </p:sp>
      <p:pic>
        <p:nvPicPr>
          <p:cNvPr id="12" name="Picture 2">
            <a:hlinkClick r:id="rId6"/>
            <a:extLst>
              <a:ext uri="{FF2B5EF4-FFF2-40B4-BE49-F238E27FC236}">
                <a16:creationId xmlns:a16="http://schemas.microsoft.com/office/drawing/2014/main" id="{8AD2BBC6-C1F9-4AF4-8A19-F0ACA21D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15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4A03B5-4C7E-4668-89CA-DAA506371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8"/>
          <a:stretch/>
        </p:blipFill>
        <p:spPr>
          <a:xfrm>
            <a:off x="0" y="857253"/>
            <a:ext cx="8099425" cy="358139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8577CC2-8DFB-413D-964D-30B73859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84751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Microsoft Office PowerPoint</Application>
  <PresentationFormat>Custom</PresentationFormat>
  <Paragraphs>138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Verdana</vt:lpstr>
      <vt:lpstr>Beamer</vt:lpstr>
      <vt:lpstr>Eco-systems  mapping</vt:lpstr>
      <vt:lpstr>The three pillars of corporate innovation strategy </vt:lpstr>
      <vt:lpstr>From strategic challenges to data solutions </vt:lpstr>
      <vt:lpstr>Analysis of large patent datasets </vt:lpstr>
      <vt:lpstr>High-end interactive data visualizations tools</vt:lpstr>
      <vt:lpstr>Classification of patents in strategic domains</vt:lpstr>
      <vt:lpstr>Technology space and relatedness measure</vt:lpstr>
      <vt:lpstr>Velocity – Optical systems</vt:lpstr>
      <vt:lpstr>Velocity per country – Optical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Applicants – Optical systems (general)</vt:lpstr>
      <vt:lpstr>Inventors – Optical systems (general)</vt:lpstr>
      <vt:lpstr>PowerPoint Presentation</vt:lpstr>
      <vt:lpstr>Applicants – Tokyo </vt:lpstr>
      <vt:lpstr>Inventors – Paris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2021-02-26T18:51:22Z</dcterms:created>
  <dcterms:modified xsi:type="dcterms:W3CDTF">2022-07-24T16:33:43Z</dcterms:modified>
</cp:coreProperties>
</file>